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2997F-D5C4-4948-866D-3C886F133CF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07A71-9363-42FF-8AFD-2CA7C8A034B9}">
      <dgm:prSet phldrT="[Text]" custT="1"/>
      <dgm:spPr/>
      <dgm:t>
        <a:bodyPr/>
        <a:lstStyle/>
        <a:p>
          <a:r>
            <a:rPr lang="en-US" sz="2400" b="1" dirty="0" smtClean="0"/>
            <a:t>Predominant direct uses of coal</a:t>
          </a:r>
          <a:endParaRPr lang="en-US" sz="2400" b="1" dirty="0"/>
        </a:p>
      </dgm:t>
    </dgm:pt>
    <dgm:pt modelId="{B7828E24-15D9-4E1B-B8E0-7A9F61CF2808}" type="parTrans" cxnId="{76FB980F-F4C4-4071-B41C-9F20FFC1A5F3}">
      <dgm:prSet/>
      <dgm:spPr/>
      <dgm:t>
        <a:bodyPr/>
        <a:lstStyle/>
        <a:p>
          <a:endParaRPr lang="en-US"/>
        </a:p>
      </dgm:t>
    </dgm:pt>
    <dgm:pt modelId="{C2EBC11B-A936-4921-B541-A7D3BAC96AA0}" type="sibTrans" cxnId="{76FB980F-F4C4-4071-B41C-9F20FFC1A5F3}">
      <dgm:prSet/>
      <dgm:spPr/>
      <dgm:t>
        <a:bodyPr/>
        <a:lstStyle/>
        <a:p>
          <a:endParaRPr lang="en-US"/>
        </a:p>
      </dgm:t>
    </dgm:pt>
    <dgm:pt modelId="{5E254471-9174-4626-8443-C3BCC4AD4BC8}">
      <dgm:prSet phldrT="[Text]"/>
      <dgm:spPr/>
      <dgm:t>
        <a:bodyPr/>
        <a:lstStyle/>
        <a:p>
          <a:r>
            <a:rPr lang="en-US" b="1" dirty="0" smtClean="0"/>
            <a:t>Power, steel, cement, chemicals production</a:t>
          </a:r>
          <a:endParaRPr lang="en-US" b="1" dirty="0"/>
        </a:p>
      </dgm:t>
    </dgm:pt>
    <dgm:pt modelId="{78B5A52D-ABC2-48FD-B26A-10F90671A95B}" type="parTrans" cxnId="{13DF177B-AE83-4977-9B3C-E10FBD38BB34}">
      <dgm:prSet/>
      <dgm:spPr/>
      <dgm:t>
        <a:bodyPr/>
        <a:lstStyle/>
        <a:p>
          <a:endParaRPr lang="en-US"/>
        </a:p>
      </dgm:t>
    </dgm:pt>
    <dgm:pt modelId="{FACEC8CC-5B80-4286-B3C8-A3E94BF3F2CE}" type="sibTrans" cxnId="{13DF177B-AE83-4977-9B3C-E10FBD38BB34}">
      <dgm:prSet/>
      <dgm:spPr/>
      <dgm:t>
        <a:bodyPr/>
        <a:lstStyle/>
        <a:p>
          <a:endParaRPr lang="en-US"/>
        </a:p>
      </dgm:t>
    </dgm:pt>
    <dgm:pt modelId="{9D9B2722-6B3B-4BA9-B7C5-09C7A530A29B}">
      <dgm:prSet phldrT="[Text]"/>
      <dgm:spPr/>
      <dgm:t>
        <a:bodyPr/>
        <a:lstStyle/>
        <a:p>
          <a:r>
            <a:rPr lang="en-US" b="1" dirty="0" smtClean="0"/>
            <a:t>Aluminum refinery, paper, non ferrous metal industry </a:t>
          </a:r>
          <a:endParaRPr lang="en-US" b="1" dirty="0"/>
        </a:p>
      </dgm:t>
    </dgm:pt>
    <dgm:pt modelId="{486DBBCB-57E8-408D-8D2C-9078A9676437}" type="parTrans" cxnId="{12F91E45-A2B8-4A60-8597-CF8788486A39}">
      <dgm:prSet/>
      <dgm:spPr/>
      <dgm:t>
        <a:bodyPr/>
        <a:lstStyle/>
        <a:p>
          <a:endParaRPr lang="en-US"/>
        </a:p>
      </dgm:t>
    </dgm:pt>
    <dgm:pt modelId="{EFA2552C-3266-4962-ABBE-9E1E6DDE382E}" type="sibTrans" cxnId="{12F91E45-A2B8-4A60-8597-CF8788486A39}">
      <dgm:prSet/>
      <dgm:spPr/>
      <dgm:t>
        <a:bodyPr/>
        <a:lstStyle/>
        <a:p>
          <a:endParaRPr lang="en-US"/>
        </a:p>
      </dgm:t>
    </dgm:pt>
    <dgm:pt modelId="{0B088AD3-7067-4B26-B6C6-FE4A559E5417}">
      <dgm:prSet phldrT="[Text]" custT="1"/>
      <dgm:spPr/>
      <dgm:t>
        <a:bodyPr/>
        <a:lstStyle/>
        <a:p>
          <a:r>
            <a:rPr lang="en-US" sz="2400" b="1" dirty="0" smtClean="0"/>
            <a:t>Non fuel use of coal</a:t>
          </a:r>
          <a:endParaRPr lang="en-US" sz="2400" b="1" dirty="0"/>
        </a:p>
      </dgm:t>
    </dgm:pt>
    <dgm:pt modelId="{0FE00AF0-ADCD-44D9-8EF8-CEB4FD3949B0}" type="parTrans" cxnId="{F07D79C0-3D58-4821-B9E2-FDE30FD045A2}">
      <dgm:prSet/>
      <dgm:spPr/>
      <dgm:t>
        <a:bodyPr/>
        <a:lstStyle/>
        <a:p>
          <a:endParaRPr lang="en-US"/>
        </a:p>
      </dgm:t>
    </dgm:pt>
    <dgm:pt modelId="{C9D1808E-0292-4609-B151-5F1DEBF8C46F}" type="sibTrans" cxnId="{F07D79C0-3D58-4821-B9E2-FDE30FD045A2}">
      <dgm:prSet/>
      <dgm:spPr/>
      <dgm:t>
        <a:bodyPr/>
        <a:lstStyle/>
        <a:p>
          <a:endParaRPr lang="en-US"/>
        </a:p>
      </dgm:t>
    </dgm:pt>
    <dgm:pt modelId="{EB3F31C6-4389-4159-972B-1E1462472009}">
      <dgm:prSet phldrT="[Text]"/>
      <dgm:spPr/>
      <dgm:t>
        <a:bodyPr/>
        <a:lstStyle/>
        <a:p>
          <a:r>
            <a:rPr lang="en-US" b="1" dirty="0" smtClean="0"/>
            <a:t>Coal-to-chemicals through processing of coal tar</a:t>
          </a:r>
          <a:endParaRPr lang="en-US" dirty="0"/>
        </a:p>
      </dgm:t>
    </dgm:pt>
    <dgm:pt modelId="{5E0204C8-464A-4341-9BFB-6955057A5202}" type="parTrans" cxnId="{7E2B7D2D-8D99-4B7E-887C-1322DB7EB45C}">
      <dgm:prSet/>
      <dgm:spPr/>
      <dgm:t>
        <a:bodyPr/>
        <a:lstStyle/>
        <a:p>
          <a:endParaRPr lang="en-US"/>
        </a:p>
      </dgm:t>
    </dgm:pt>
    <dgm:pt modelId="{A02A9E8F-1499-477B-8E8F-C453760B7C30}" type="sibTrans" cxnId="{7E2B7D2D-8D99-4B7E-887C-1322DB7EB45C}">
      <dgm:prSet/>
      <dgm:spPr/>
      <dgm:t>
        <a:bodyPr/>
        <a:lstStyle/>
        <a:p>
          <a:endParaRPr lang="en-US"/>
        </a:p>
      </dgm:t>
    </dgm:pt>
    <dgm:pt modelId="{738D8441-6DF6-4F18-922B-4FAF3D96C0E7}">
      <dgm:prSet phldrT="[Text]"/>
      <dgm:spPr/>
      <dgm:t>
        <a:bodyPr/>
        <a:lstStyle/>
        <a:p>
          <a:r>
            <a:rPr lang="en-US" b="1" dirty="0" smtClean="0"/>
            <a:t>Coal gasification  &amp; coal liquefaction</a:t>
          </a:r>
          <a:endParaRPr lang="en-US" b="1" dirty="0"/>
        </a:p>
      </dgm:t>
    </dgm:pt>
    <dgm:pt modelId="{C98DED64-DF6B-4824-BC49-C3023F927617}" type="parTrans" cxnId="{F1EDE6F2-3A98-4F29-BE1C-8E59E501B34C}">
      <dgm:prSet/>
      <dgm:spPr/>
      <dgm:t>
        <a:bodyPr/>
        <a:lstStyle/>
        <a:p>
          <a:endParaRPr lang="en-US"/>
        </a:p>
      </dgm:t>
    </dgm:pt>
    <dgm:pt modelId="{6F993DF1-210A-4886-B736-33DB23AFF028}" type="sibTrans" cxnId="{F1EDE6F2-3A98-4F29-BE1C-8E59E501B34C}">
      <dgm:prSet/>
      <dgm:spPr/>
      <dgm:t>
        <a:bodyPr/>
        <a:lstStyle/>
        <a:p>
          <a:endParaRPr lang="en-US"/>
        </a:p>
      </dgm:t>
    </dgm:pt>
    <dgm:pt modelId="{F6BC55A1-A14B-4000-955D-8D36B4F2B81F}">
      <dgm:prSet phldrT="[Text]"/>
      <dgm:spPr/>
      <dgm:t>
        <a:bodyPr/>
        <a:lstStyle/>
        <a:p>
          <a:r>
            <a:rPr lang="en-US" b="1" dirty="0" smtClean="0"/>
            <a:t>Carbon based materials from coal feed stock</a:t>
          </a:r>
          <a:endParaRPr lang="en-US" b="1" dirty="0"/>
        </a:p>
      </dgm:t>
    </dgm:pt>
    <dgm:pt modelId="{F74CA20E-3F47-484C-BBD7-20EE88D34B69}" type="parTrans" cxnId="{616A286C-2C67-4B55-A76E-DC7543E9F236}">
      <dgm:prSet/>
      <dgm:spPr/>
      <dgm:t>
        <a:bodyPr/>
        <a:lstStyle/>
        <a:p>
          <a:endParaRPr lang="en-US"/>
        </a:p>
      </dgm:t>
    </dgm:pt>
    <dgm:pt modelId="{548F4170-DCF7-41BB-9E00-7A55B65C0DE3}" type="sibTrans" cxnId="{616A286C-2C67-4B55-A76E-DC7543E9F236}">
      <dgm:prSet/>
      <dgm:spPr/>
      <dgm:t>
        <a:bodyPr/>
        <a:lstStyle/>
        <a:p>
          <a:endParaRPr lang="en-US"/>
        </a:p>
      </dgm:t>
    </dgm:pt>
    <dgm:pt modelId="{5BBCB55F-0252-4CD1-8910-FC115AD4A8F0}" type="pres">
      <dgm:prSet presAssocID="{EA02997F-D5C4-4948-866D-3C886F133C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251E7BE-FD7D-4F67-840E-E5F9100B73A0}" type="pres">
      <dgm:prSet presAssocID="{9F707A71-9363-42FF-8AFD-2CA7C8A034B9}" presName="composite" presStyleCnt="0"/>
      <dgm:spPr/>
    </dgm:pt>
    <dgm:pt modelId="{9F9AACCE-A256-44B1-922A-C2F1B175B5E1}" type="pres">
      <dgm:prSet presAssocID="{9F707A71-9363-42FF-8AFD-2CA7C8A034B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7CC646-3B1D-47FD-B325-948AA55996E0}" type="pres">
      <dgm:prSet presAssocID="{9F707A71-9363-42FF-8AFD-2CA7C8A034B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16FA9-0779-4BB1-8EFC-FCB977D088B0}" type="pres">
      <dgm:prSet presAssocID="{C2EBC11B-A936-4921-B541-A7D3BAC96AA0}" presName="sp" presStyleCnt="0"/>
      <dgm:spPr/>
    </dgm:pt>
    <dgm:pt modelId="{78608441-25F8-4819-9461-F28CB8B2453C}" type="pres">
      <dgm:prSet presAssocID="{0B088AD3-7067-4B26-B6C6-FE4A559E5417}" presName="composite" presStyleCnt="0"/>
      <dgm:spPr/>
    </dgm:pt>
    <dgm:pt modelId="{2290C6EE-88F0-4BA2-8C3A-9C90A4DAF4C6}" type="pres">
      <dgm:prSet presAssocID="{0B088AD3-7067-4B26-B6C6-FE4A559E541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C8EFEA-FA21-4562-9C35-F19D974A8531}" type="pres">
      <dgm:prSet presAssocID="{0B088AD3-7067-4B26-B6C6-FE4A559E5417}" presName="descendantText" presStyleLbl="alignAcc1" presStyleIdx="1" presStyleCnt="2" custScaleY="107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B980F-F4C4-4071-B41C-9F20FFC1A5F3}" srcId="{EA02997F-D5C4-4948-866D-3C886F133CFE}" destId="{9F707A71-9363-42FF-8AFD-2CA7C8A034B9}" srcOrd="0" destOrd="0" parTransId="{B7828E24-15D9-4E1B-B8E0-7A9F61CF2808}" sibTransId="{C2EBC11B-A936-4921-B541-A7D3BAC96AA0}"/>
    <dgm:cxn modelId="{616A286C-2C67-4B55-A76E-DC7543E9F236}" srcId="{0B088AD3-7067-4B26-B6C6-FE4A559E5417}" destId="{F6BC55A1-A14B-4000-955D-8D36B4F2B81F}" srcOrd="2" destOrd="0" parTransId="{F74CA20E-3F47-484C-BBD7-20EE88D34B69}" sibTransId="{548F4170-DCF7-41BB-9E00-7A55B65C0DE3}"/>
    <dgm:cxn modelId="{5B833DCE-8862-4B74-90AE-AF3CE189DA31}" type="presOf" srcId="{EB3F31C6-4389-4159-972B-1E1462472009}" destId="{57C8EFEA-FA21-4562-9C35-F19D974A8531}" srcOrd="0" destOrd="0" presId="urn:microsoft.com/office/officeart/2005/8/layout/chevron2"/>
    <dgm:cxn modelId="{AE932929-F747-450F-B3E7-600D2CEF3462}" type="presOf" srcId="{F6BC55A1-A14B-4000-955D-8D36B4F2B81F}" destId="{57C8EFEA-FA21-4562-9C35-F19D974A8531}" srcOrd="0" destOrd="2" presId="urn:microsoft.com/office/officeart/2005/8/layout/chevron2"/>
    <dgm:cxn modelId="{12F91E45-A2B8-4A60-8597-CF8788486A39}" srcId="{9F707A71-9363-42FF-8AFD-2CA7C8A034B9}" destId="{9D9B2722-6B3B-4BA9-B7C5-09C7A530A29B}" srcOrd="1" destOrd="0" parTransId="{486DBBCB-57E8-408D-8D2C-9078A9676437}" sibTransId="{EFA2552C-3266-4962-ABBE-9E1E6DDE382E}"/>
    <dgm:cxn modelId="{7E2B7D2D-8D99-4B7E-887C-1322DB7EB45C}" srcId="{0B088AD3-7067-4B26-B6C6-FE4A559E5417}" destId="{EB3F31C6-4389-4159-972B-1E1462472009}" srcOrd="0" destOrd="0" parTransId="{5E0204C8-464A-4341-9BFB-6955057A5202}" sibTransId="{A02A9E8F-1499-477B-8E8F-C453760B7C30}"/>
    <dgm:cxn modelId="{E0CF45CA-05BD-47B3-8CED-55CCE59569C1}" type="presOf" srcId="{0B088AD3-7067-4B26-B6C6-FE4A559E5417}" destId="{2290C6EE-88F0-4BA2-8C3A-9C90A4DAF4C6}" srcOrd="0" destOrd="0" presId="urn:microsoft.com/office/officeart/2005/8/layout/chevron2"/>
    <dgm:cxn modelId="{F4E358C1-6C98-468C-8A12-B6281B8B42B4}" type="presOf" srcId="{EA02997F-D5C4-4948-866D-3C886F133CFE}" destId="{5BBCB55F-0252-4CD1-8910-FC115AD4A8F0}" srcOrd="0" destOrd="0" presId="urn:microsoft.com/office/officeart/2005/8/layout/chevron2"/>
    <dgm:cxn modelId="{C18D4AAD-CAC3-4919-A790-BB0C3362CECF}" type="presOf" srcId="{5E254471-9174-4626-8443-C3BCC4AD4BC8}" destId="{1B7CC646-3B1D-47FD-B325-948AA55996E0}" srcOrd="0" destOrd="0" presId="urn:microsoft.com/office/officeart/2005/8/layout/chevron2"/>
    <dgm:cxn modelId="{A62C2E82-F3C1-4EE7-ADFB-BFB21988124D}" type="presOf" srcId="{9F707A71-9363-42FF-8AFD-2CA7C8A034B9}" destId="{9F9AACCE-A256-44B1-922A-C2F1B175B5E1}" srcOrd="0" destOrd="0" presId="urn:microsoft.com/office/officeart/2005/8/layout/chevron2"/>
    <dgm:cxn modelId="{F01B23F0-69A6-4F74-9A42-B98CE91D5421}" type="presOf" srcId="{738D8441-6DF6-4F18-922B-4FAF3D96C0E7}" destId="{57C8EFEA-FA21-4562-9C35-F19D974A8531}" srcOrd="0" destOrd="1" presId="urn:microsoft.com/office/officeart/2005/8/layout/chevron2"/>
    <dgm:cxn modelId="{1BC66DD4-C540-4886-A405-942B3F526DB6}" type="presOf" srcId="{9D9B2722-6B3B-4BA9-B7C5-09C7A530A29B}" destId="{1B7CC646-3B1D-47FD-B325-948AA55996E0}" srcOrd="0" destOrd="1" presId="urn:microsoft.com/office/officeart/2005/8/layout/chevron2"/>
    <dgm:cxn modelId="{F1EDE6F2-3A98-4F29-BE1C-8E59E501B34C}" srcId="{0B088AD3-7067-4B26-B6C6-FE4A559E5417}" destId="{738D8441-6DF6-4F18-922B-4FAF3D96C0E7}" srcOrd="1" destOrd="0" parTransId="{C98DED64-DF6B-4824-BC49-C3023F927617}" sibTransId="{6F993DF1-210A-4886-B736-33DB23AFF028}"/>
    <dgm:cxn modelId="{13DF177B-AE83-4977-9B3C-E10FBD38BB34}" srcId="{9F707A71-9363-42FF-8AFD-2CA7C8A034B9}" destId="{5E254471-9174-4626-8443-C3BCC4AD4BC8}" srcOrd="0" destOrd="0" parTransId="{78B5A52D-ABC2-48FD-B26A-10F90671A95B}" sibTransId="{FACEC8CC-5B80-4286-B3C8-A3E94BF3F2CE}"/>
    <dgm:cxn modelId="{F07D79C0-3D58-4821-B9E2-FDE30FD045A2}" srcId="{EA02997F-D5C4-4948-866D-3C886F133CFE}" destId="{0B088AD3-7067-4B26-B6C6-FE4A559E5417}" srcOrd="1" destOrd="0" parTransId="{0FE00AF0-ADCD-44D9-8EF8-CEB4FD3949B0}" sibTransId="{C9D1808E-0292-4609-B151-5F1DEBF8C46F}"/>
    <dgm:cxn modelId="{C3CC7074-FDCD-49CA-8DB0-E79C37599C44}" type="presParOf" srcId="{5BBCB55F-0252-4CD1-8910-FC115AD4A8F0}" destId="{C251E7BE-FD7D-4F67-840E-E5F9100B73A0}" srcOrd="0" destOrd="0" presId="urn:microsoft.com/office/officeart/2005/8/layout/chevron2"/>
    <dgm:cxn modelId="{DA5003B5-FF13-4615-9435-12714945DAF5}" type="presParOf" srcId="{C251E7BE-FD7D-4F67-840E-E5F9100B73A0}" destId="{9F9AACCE-A256-44B1-922A-C2F1B175B5E1}" srcOrd="0" destOrd="0" presId="urn:microsoft.com/office/officeart/2005/8/layout/chevron2"/>
    <dgm:cxn modelId="{613CC9BC-A833-463D-843A-ED7AA18D1A65}" type="presParOf" srcId="{C251E7BE-FD7D-4F67-840E-E5F9100B73A0}" destId="{1B7CC646-3B1D-47FD-B325-948AA55996E0}" srcOrd="1" destOrd="0" presId="urn:microsoft.com/office/officeart/2005/8/layout/chevron2"/>
    <dgm:cxn modelId="{89F52C80-62A0-4225-A432-5000A4B67108}" type="presParOf" srcId="{5BBCB55F-0252-4CD1-8910-FC115AD4A8F0}" destId="{49D16FA9-0779-4BB1-8EFC-FCB977D088B0}" srcOrd="1" destOrd="0" presId="urn:microsoft.com/office/officeart/2005/8/layout/chevron2"/>
    <dgm:cxn modelId="{D5C951F5-1C32-4BA5-A2A2-1234C11AD28D}" type="presParOf" srcId="{5BBCB55F-0252-4CD1-8910-FC115AD4A8F0}" destId="{78608441-25F8-4819-9461-F28CB8B2453C}" srcOrd="2" destOrd="0" presId="urn:microsoft.com/office/officeart/2005/8/layout/chevron2"/>
    <dgm:cxn modelId="{E13DAD9B-2462-4578-BEC6-19B7712E88C2}" type="presParOf" srcId="{78608441-25F8-4819-9461-F28CB8B2453C}" destId="{2290C6EE-88F0-4BA2-8C3A-9C90A4DAF4C6}" srcOrd="0" destOrd="0" presId="urn:microsoft.com/office/officeart/2005/8/layout/chevron2"/>
    <dgm:cxn modelId="{D3B42791-D55F-4184-A5CD-657A56EBEE96}" type="presParOf" srcId="{78608441-25F8-4819-9461-F28CB8B2453C}" destId="{57C8EFEA-FA21-4562-9C35-F19D974A85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AACCE-A256-44B1-922A-C2F1B175B5E1}">
      <dsp:nvSpPr>
        <dsp:cNvPr id="0" name=""/>
        <dsp:cNvSpPr/>
      </dsp:nvSpPr>
      <dsp:spPr>
        <a:xfrm rot="5400000">
          <a:off x="-372247" y="375556"/>
          <a:ext cx="2481647" cy="1737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Predominant direct uses of coal</a:t>
          </a:r>
          <a:endParaRPr lang="en-US" sz="2400" b="1" kern="1200" dirty="0"/>
        </a:p>
      </dsp:txBody>
      <dsp:txXfrm rot="-5400000">
        <a:off x="1" y="871886"/>
        <a:ext cx="1737153" cy="744494"/>
      </dsp:txXfrm>
    </dsp:sp>
    <dsp:sp modelId="{1B7CC646-3B1D-47FD-B325-948AA55996E0}">
      <dsp:nvSpPr>
        <dsp:cNvPr id="0" name=""/>
        <dsp:cNvSpPr/>
      </dsp:nvSpPr>
      <dsp:spPr>
        <a:xfrm rot="5400000">
          <a:off x="4633617" y="-2893154"/>
          <a:ext cx="1613919" cy="7406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Power, steel, cement, chemicals production</a:t>
          </a:r>
          <a:endParaRPr lang="en-US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Aluminum refinery, paper, non ferrous metal industry </a:t>
          </a:r>
          <a:endParaRPr lang="en-US" sz="2600" b="1" kern="1200" dirty="0"/>
        </a:p>
      </dsp:txBody>
      <dsp:txXfrm rot="-5400000">
        <a:off x="1737154" y="82094"/>
        <a:ext cx="7328061" cy="1456349"/>
      </dsp:txXfrm>
    </dsp:sp>
    <dsp:sp modelId="{2290C6EE-88F0-4BA2-8C3A-9C90A4DAF4C6}">
      <dsp:nvSpPr>
        <dsp:cNvPr id="0" name=""/>
        <dsp:cNvSpPr/>
      </dsp:nvSpPr>
      <dsp:spPr>
        <a:xfrm rot="5400000">
          <a:off x="-372247" y="2641853"/>
          <a:ext cx="2481647" cy="1737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Non fuel use of coal</a:t>
          </a:r>
          <a:endParaRPr lang="en-US" sz="2400" b="1" kern="1200" dirty="0"/>
        </a:p>
      </dsp:txBody>
      <dsp:txXfrm rot="-5400000">
        <a:off x="1" y="3138183"/>
        <a:ext cx="1737153" cy="744494"/>
      </dsp:txXfrm>
    </dsp:sp>
    <dsp:sp modelId="{57C8EFEA-FA21-4562-9C35-F19D974A8531}">
      <dsp:nvSpPr>
        <dsp:cNvPr id="0" name=""/>
        <dsp:cNvSpPr/>
      </dsp:nvSpPr>
      <dsp:spPr>
        <a:xfrm rot="5400000">
          <a:off x="4569792" y="-627281"/>
          <a:ext cx="1741568" cy="7406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Coal-to-chemicals through processing of coal tar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Coal gasification  &amp; coal liquefaction</a:t>
          </a:r>
          <a:endParaRPr lang="en-US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Carbon based materials from coal feed stock</a:t>
          </a:r>
          <a:endParaRPr lang="en-US" sz="2600" b="1" kern="1200" dirty="0"/>
        </a:p>
      </dsp:txBody>
      <dsp:txXfrm rot="-5400000">
        <a:off x="1737153" y="2290374"/>
        <a:ext cx="7321830" cy="1571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E59BF-0B4D-4D93-B0AA-9B7A7C9CA04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FA44-065D-4708-8788-F47063EC2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2EA419-8FA9-4112-8CF7-0AA46A54825B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62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8CD97A-9395-44A3-AC89-7AB730A25A1D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C0C7B-5FA7-41C8-BB9C-1E32B077EA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28599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Non </a:t>
            </a:r>
            <a:r>
              <a:rPr lang="en-US" sz="2800" b="1" dirty="0">
                <a:latin typeface="Bookman Old Style" pitchFamily="18" charset="0"/>
              </a:rPr>
              <a:t>fuel use of </a:t>
            </a:r>
            <a:r>
              <a:rPr lang="en-US" sz="2800" b="1" dirty="0" smtClean="0">
                <a:latin typeface="Bookman Old Style" pitchFamily="18" charset="0"/>
              </a:rPr>
              <a:t>coal</a:t>
            </a:r>
            <a:br>
              <a:rPr lang="en-US" sz="2800" b="1" dirty="0" smtClean="0">
                <a:latin typeface="Bookman Old Style" pitchFamily="18" charset="0"/>
              </a:rPr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smtClean="0">
                <a:latin typeface="Agency FB" pitchFamily="34" charset="0"/>
              </a:rPr>
              <a:t>7</a:t>
            </a:r>
            <a:r>
              <a:rPr lang="en-IN" sz="2800" baseline="30000" dirty="0" smtClean="0">
                <a:latin typeface="Agency FB" pitchFamily="34" charset="0"/>
              </a:rPr>
              <a:t>th</a:t>
            </a:r>
            <a:r>
              <a:rPr lang="en-IN" sz="2800" dirty="0" smtClean="0">
                <a:latin typeface="Agency FB" pitchFamily="34" charset="0"/>
              </a:rPr>
              <a:t> RTC on coal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latin typeface="Cambria Math" pitchFamily="18" charset="0"/>
                <a:ea typeface="Cambria Math" pitchFamily="18" charset="0"/>
                <a:cs typeface="Aparajita" pitchFamily="34" charset="0"/>
              </a:rPr>
              <a:t>Hotel Le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  <a:cs typeface="Aparajita" pitchFamily="34" charset="0"/>
              </a:rPr>
              <a:t>Meridien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parajita" pitchFamily="34" charset="0"/>
              </a:rPr>
              <a:t>, New Delhi </a:t>
            </a:r>
            <a:r>
              <a:rPr lang="en-IN" sz="2400" b="1" dirty="0" smtClean="0">
                <a:latin typeface="Cambria Math" pitchFamily="18" charset="0"/>
                <a:ea typeface="Cambria Math" pitchFamily="18" charset="0"/>
                <a:cs typeface="Aparajita" pitchFamily="34" charset="0"/>
              </a:rPr>
              <a:t/>
            </a:r>
            <a:br>
              <a:rPr lang="en-IN" sz="2400" b="1" dirty="0" smtClean="0">
                <a:latin typeface="Cambria Math" pitchFamily="18" charset="0"/>
                <a:ea typeface="Cambria Math" pitchFamily="18" charset="0"/>
                <a:cs typeface="Aparajita" pitchFamily="34" charset="0"/>
              </a:rPr>
            </a:br>
            <a:r>
              <a:rPr lang="en-IN" sz="2400" dirty="0" smtClean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IN" sz="2400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IN" sz="2400" dirty="0" smtClean="0">
                <a:latin typeface="Cambria Math" pitchFamily="18" charset="0"/>
                <a:ea typeface="Cambria Math" pitchFamily="18" charset="0"/>
              </a:rPr>
              <a:t> September, 2019</a:t>
            </a:r>
            <a:br>
              <a:rPr lang="en-IN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US" sz="2800" dirty="0">
                <a:latin typeface="Bookman Old Style" pitchFamily="18" charset="0"/>
              </a:rPr>
              <a:t/>
            </a:r>
            <a:br>
              <a:rPr lang="en-US" sz="2800" dirty="0">
                <a:latin typeface="Bookman Old Style" pitchFamily="18" charset="0"/>
              </a:rPr>
            </a:b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7543800" cy="16764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IN" dirty="0" smtClean="0">
              <a:solidFill>
                <a:schemeClr val="tx1"/>
              </a:solidFill>
              <a:latin typeface="Copperplate Gothic Bold" pitchFamily="34" charset="0"/>
              <a:cs typeface="FrankRuehl" pitchFamily="34" charset="-79"/>
            </a:endParaRP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  <a:cs typeface="FrankRuehl" pitchFamily="34" charset="-79"/>
              </a:rPr>
              <a:t>Tarit </a:t>
            </a:r>
            <a:r>
              <a:rPr lang="en-IN" dirty="0" err="1" smtClean="0">
                <a:solidFill>
                  <a:schemeClr val="tx1"/>
                </a:solidFill>
                <a:latin typeface="Copperplate Gothic Bold" pitchFamily="34" charset="0"/>
                <a:cs typeface="FrankRuehl" pitchFamily="34" charset="-79"/>
              </a:rPr>
              <a:t>Baran</a:t>
            </a:r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  <a:cs typeface="FrankRuehl" pitchFamily="34" charset="-79"/>
              </a:rPr>
              <a:t> Das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  <a:cs typeface="FrankRuehl" pitchFamily="34" charset="-79"/>
              </a:rPr>
              <a:t>Chief  Scientist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  <a:cs typeface="FrankRuehl" pitchFamily="34" charset="-79"/>
              </a:rPr>
              <a:t>CSIR-Central Mining and Fuel Research Institute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Copperplate Gothic Bold" pitchFamily="34" charset="0"/>
                <a:cs typeface="FrankRuehl" pitchFamily="34" charset="-79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Copperplate Gothic Bold" pitchFamily="34" charset="0"/>
                <a:cs typeface="FrankRuehl" pitchFamily="34" charset="-79"/>
              </a:rPr>
              <a:t>Dhanbad</a:t>
            </a:r>
            <a:endParaRPr lang="en-IN" dirty="0" smtClean="0">
              <a:solidFill>
                <a:schemeClr val="tx1"/>
              </a:solidFill>
              <a:latin typeface="Copperplate Gothic Bold" pitchFamily="34" charset="0"/>
              <a:cs typeface="FrankRuehl" pitchFamily="34" charset="-79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0" y="0"/>
            <a:ext cx="1061920" cy="1061920"/>
          </a:xfrm>
          <a:prstGeom prst="rect">
            <a:avLst/>
          </a:prstGeom>
        </p:spPr>
      </p:pic>
      <p:pic>
        <p:nvPicPr>
          <p:cNvPr id="5" name="Picture 4" descr="http://www.scholarshipstimes.com/wp-content/uploads/2012/08/CSIR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8647" cy="10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ritics argue that the coal mining process alone prevents it from ever being &amp;quot;clean,&amp;quot; to say nothing of its lingering pollutants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2578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257800"/>
            <a:ext cx="236185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1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257800"/>
            <a:ext cx="23288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143000" y="2362200"/>
            <a:ext cx="6629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i="1" dirty="0">
                <a:solidFill>
                  <a:srgbClr val="00B0F0"/>
                </a:solidFill>
                <a:latin typeface="Algerian" pitchFamily="82" charset="0"/>
              </a:rPr>
              <a:t>Thank  you!</a:t>
            </a:r>
          </a:p>
        </p:txBody>
      </p:sp>
      <p:pic>
        <p:nvPicPr>
          <p:cNvPr id="3" name="Picture 2" descr="http://www.scholarshipstimes.com/wp-content/uploads/2012/08/CSI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647" cy="10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0" y="0"/>
            <a:ext cx="1061920" cy="106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81000" y="1120200"/>
            <a:ext cx="844296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en-US" altLang="en-US" sz="2200" b="1" dirty="0" smtClean="0">
                <a:solidFill>
                  <a:srgbClr val="002060"/>
                </a:solidFill>
                <a:ea typeface="Arial Unicode MS" pitchFamily="34" charset="-128"/>
                <a:cs typeface="Arial" panose="020B0604020202020204" pitchFamily="34" charset="0"/>
              </a:rPr>
              <a:t>Indian economy is one of the fastest growing major economies of the world.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endParaRPr lang="en-US" altLang="en-US" sz="2200" b="1" dirty="0" smtClean="0">
              <a:ea typeface="Arial Unicode MS" pitchFamily="34" charset="-128"/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en-US" altLang="en-US" sz="2200" b="1" dirty="0" smtClean="0">
                <a:ea typeface="Arial Unicode MS" pitchFamily="34" charset="-128"/>
                <a:cs typeface="Arial" panose="020B0604020202020204" pitchFamily="34" charset="0"/>
              </a:rPr>
              <a:t>India is the 3</a:t>
            </a:r>
            <a:r>
              <a:rPr lang="en-US" altLang="en-US" sz="2200" b="1" baseline="30000" dirty="0" smtClean="0">
                <a:ea typeface="Arial Unicode MS" pitchFamily="34" charset="-128"/>
                <a:cs typeface="Arial" panose="020B0604020202020204" pitchFamily="34" charset="0"/>
              </a:rPr>
              <a:t>rd</a:t>
            </a:r>
            <a:r>
              <a:rPr lang="en-US" altLang="en-US" sz="2200" b="1" dirty="0" smtClean="0">
                <a:ea typeface="Arial Unicode MS" pitchFamily="34" charset="-128"/>
                <a:cs typeface="Arial" panose="020B0604020202020204" pitchFamily="34" charset="0"/>
              </a:rPr>
              <a:t> largest energy consumer in the world, but ranks 47</a:t>
            </a:r>
            <a:r>
              <a:rPr lang="en-US" altLang="en-US" sz="2200" b="1" baseline="30000" dirty="0" smtClean="0">
                <a:ea typeface="Arial Unicode MS" pitchFamily="34" charset="-128"/>
                <a:cs typeface="Arial" panose="020B0604020202020204" pitchFamily="34" charset="0"/>
              </a:rPr>
              <a:t>th</a:t>
            </a:r>
            <a:r>
              <a:rPr lang="en-US" altLang="en-US" sz="2200" b="1" dirty="0" smtClean="0">
                <a:ea typeface="Arial Unicode MS" pitchFamily="34" charset="-128"/>
                <a:cs typeface="Arial" panose="020B0604020202020204" pitchFamily="34" charset="0"/>
              </a:rPr>
              <a:t> in terms of per capita energy consumption.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endParaRPr lang="en-US" altLang="en-US" sz="2200" b="1" dirty="0">
              <a:ea typeface="Arial Unicode MS" pitchFamily="34" charset="-128"/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en-US" altLang="en-US" sz="2200" b="1" dirty="0" smtClean="0">
                <a:solidFill>
                  <a:srgbClr val="002060"/>
                </a:solidFill>
                <a:ea typeface="Arial Unicode MS" pitchFamily="34" charset="-128"/>
                <a:cs typeface="Arial" panose="020B0604020202020204" pitchFamily="34" charset="0"/>
              </a:rPr>
              <a:t>Coal dominates India's energy consumption matrix accounting for 56% of primary energy consumption.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endParaRPr lang="en-US" altLang="en-US" sz="2200" b="1" dirty="0">
              <a:ea typeface="Arial Unicode MS" pitchFamily="34" charset="-128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cs typeface="Arial" panose="020B0604020202020204" pitchFamily="34" charset="0"/>
              </a:rPr>
              <a:t>India has committed reduction of emission intensity of its GDP by  33–35% by 2030 from 2005 level to combat climate change.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altLang="en-US" sz="2200" b="1" dirty="0">
              <a:ea typeface="Arial Unicode MS" pitchFamily="34" charset="-128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altLang="en-US" sz="2200" b="1" dirty="0" smtClean="0">
                <a:solidFill>
                  <a:srgbClr val="002060"/>
                </a:solidFill>
                <a:ea typeface="Arial Unicode MS" pitchFamily="34" charset="-128"/>
                <a:cs typeface="Arial" panose="020B0604020202020204" pitchFamily="34" charset="0"/>
              </a:rPr>
              <a:t>India targets</a:t>
            </a:r>
            <a:r>
              <a:rPr lang="en-US" sz="2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to achieve renewable energy capacity of 175 GW by 2022 and 40 percent of installed capacity from non-fossil fuel based energy resources by 2030.</a:t>
            </a:r>
            <a:endParaRPr lang="en-US" sz="2200" b="1" dirty="0" smtClean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25342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India’s Energy Outlook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www.scholarshipstimes.com/wp-content/uploads/2012/08/CSIR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8647" cy="10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0" y="0"/>
            <a:ext cx="1061920" cy="10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416308"/>
            <a:ext cx="876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alt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r>
              <a:rPr lang="en-US" alt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important economic sector in India providing direct job to around 5,00,000 peoples and indirect about 20,00,000 peoples</a:t>
            </a:r>
            <a:r>
              <a:rPr lang="en-US" alt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Central Electricity Authority has estimated that an additional coal-based capacity of 44 GW will be required during 2022–27.</a:t>
            </a: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2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India has initiated one ‘carbon capture, utilization and storage’ (CCUS) project. Carbion Clean Solutions (CCSL), based in Chennai, is currently generating power at a small plant on a commercial basis, while capturing about 97 per cent of its carbon emissions.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n-I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2046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coal in India</a:t>
            </a:r>
          </a:p>
        </p:txBody>
      </p:sp>
      <p:pic>
        <p:nvPicPr>
          <p:cNvPr id="5" name="Picture 4" descr="http://www.scholarshipstimes.com/wp-content/uploads/2012/08/CSI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647" cy="10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0" y="0"/>
            <a:ext cx="1061920" cy="106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has implemented the Perform Achieve and Trade (PAT) scheme which aims to improve energy efficiency of large industrial consumer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iron and steel, cement and power generation. India’s energy efficiency in large industrial facilities is already close to world class.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Coal will contribute 42% of total energy supply in 2047.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Thrust on Clean coal:</a:t>
            </a:r>
            <a:r>
              <a:rPr lang="en-IN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Indian government has promoted plant efficiency in the country’s coal fleet, closing older subcritical stations and building or upgrading the fleet to supercritical or ultra-supercritical High Efficiency Low Emissions (HELE) technologies.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304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coal in India</a:t>
            </a:r>
          </a:p>
        </p:txBody>
      </p:sp>
      <p:pic>
        <p:nvPicPr>
          <p:cNvPr id="4" name="Picture 3" descr="http://www.scholarshipstimes.com/wp-content/uploads/2012/08/CSI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647" cy="10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0" y="0"/>
            <a:ext cx="1061920" cy="10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1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 Math" pitchFamily="18" charset="0"/>
                <a:ea typeface="Cambria Math" pitchFamily="18" charset="0"/>
              </a:rPr>
              <a:t>    Factors  influencing  coal  use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Environmental concerns will have the greatest influence on future coal use:</a:t>
            </a:r>
          </a:p>
          <a:p>
            <a:pPr algn="just">
              <a:buFont typeface="Arial" pitchFamily="34" charset="0"/>
              <a:buChar char="•"/>
            </a:pPr>
            <a:endParaRPr lang="en-US" sz="3200" dirty="0" smtClean="0">
              <a:solidFill>
                <a:srgbClr val="002060"/>
              </a:solidFill>
              <a:latin typeface="Aparajita" pitchFamily="34" charset="0"/>
              <a:cs typeface="Aparajit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Stringent environmental regulations restricting emissions of CO2, </a:t>
            </a:r>
            <a:r>
              <a:rPr lang="en-US" sz="3200" dirty="0" err="1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SOx</a:t>
            </a:r>
            <a:r>
              <a:rPr lang="en-US" sz="3200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NOx</a:t>
            </a:r>
            <a:r>
              <a:rPr lang="en-US" sz="3200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, particulates and air toxics,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Disposal of large volume of solid wastes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Possible penalties for CO2 emissions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Methane from coal mining is also of concern as a greenhouse gas.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http://www.scholarshipstimes.com/wp-content/uploads/2012/08/CSI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647" cy="10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0" y="0"/>
            <a:ext cx="1061920" cy="1061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Coal conversion to produce clean products and fuels</a:t>
            </a:r>
            <a:br>
              <a:rPr lang="en-US" sz="2000" dirty="0" smtClean="0"/>
            </a:br>
            <a:r>
              <a:rPr lang="en-US" sz="2000" dirty="0" smtClean="0"/>
              <a:t>is the answer to sustainable use of coal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scholarshipstimes.com/wp-content/uploads/2012/08/CSIR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38647" cy="10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0" y="0"/>
            <a:ext cx="1061920" cy="1061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sz="2400" dirty="0" smtClean="0">
                <a:solidFill>
                  <a:srgbClr val="002060"/>
                </a:solidFill>
                <a:ea typeface="Cambria Math" pitchFamily="18" charset="0"/>
              </a:rPr>
              <a:t>Various Coal Transformation Routes</a:t>
            </a:r>
            <a:endParaRPr lang="en-US" sz="2400" dirty="0">
              <a:solidFill>
                <a:srgbClr val="002060"/>
              </a:solidFill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88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scholarshipstimes.com/wp-content/uploads/2012/08/CSIR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Products from coal gasification and liquefaction </a:t>
            </a:r>
            <a:br>
              <a:rPr lang="en-US" sz="2000" dirty="0" smtClean="0"/>
            </a:br>
            <a:r>
              <a:rPr lang="en-US" sz="2000" dirty="0" smtClean="0"/>
              <a:t>to oil and chemicals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585057"/>
            <a:ext cx="8686800" cy="44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cholarshipstimes.com/wp-content/uploads/2012/08/CSIR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8647" cy="10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/>
              <a:t>Conclusion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just"/>
            <a:r>
              <a:rPr lang="en-US" sz="3900" dirty="0" smtClean="0">
                <a:latin typeface="Aparajita" pitchFamily="34" charset="0"/>
                <a:cs typeface="Aparajita" pitchFamily="34" charset="0"/>
              </a:rPr>
              <a:t>Traditional source of coal chemicals, tars or liquids from by-product coke ovens, has steadily decreased in the last decades.</a:t>
            </a:r>
          </a:p>
          <a:p>
            <a:pPr algn="just"/>
            <a:r>
              <a:rPr lang="en-US" sz="3900" dirty="0" smtClean="0">
                <a:latin typeface="Aparajita" pitchFamily="34" charset="0"/>
                <a:cs typeface="Aparajita" pitchFamily="34" charset="0"/>
              </a:rPr>
              <a:t>Opportunities are increasing for new applications and markets for coal chemicals, and carbon-based materials.</a:t>
            </a:r>
          </a:p>
          <a:p>
            <a:pPr algn="just"/>
            <a:r>
              <a:rPr lang="en-US" sz="3900" dirty="0" smtClean="0">
                <a:latin typeface="Aparajita" pitchFamily="34" charset="0"/>
                <a:cs typeface="Aparajita" pitchFamily="34" charset="0"/>
              </a:rPr>
              <a:t>Projected global decline of coal electricity generation will make available more coal for non fuel use.</a:t>
            </a:r>
          </a:p>
          <a:p>
            <a:endParaRPr lang="en-US" dirty="0"/>
          </a:p>
        </p:txBody>
      </p:sp>
      <p:pic>
        <p:nvPicPr>
          <p:cNvPr id="4" name="Picture 3" descr="http://www.scholarshipstimes.com/wp-content/uploads/2012/08/CSI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647" cy="10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0" y="0"/>
            <a:ext cx="1061920" cy="10619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505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Non fuel use of coal  7th RTC on coal  Hotel Le Meridien, New Delhi  24th September, 2019   </vt:lpstr>
      <vt:lpstr>PowerPoint Presentation</vt:lpstr>
      <vt:lpstr>PowerPoint Presentation</vt:lpstr>
      <vt:lpstr>PowerPoint Presentation</vt:lpstr>
      <vt:lpstr>    Factors  influencing  coal  use </vt:lpstr>
      <vt:lpstr>Coal conversion to produce clean products and fuels is the answer to sustainable use of coal </vt:lpstr>
      <vt:lpstr>      Various Coal Transformation Routes</vt:lpstr>
      <vt:lpstr>Products from coal gasification and liquefaction  to oil and chemicals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fuel use of coal</dc:title>
  <dc:creator>Tarit</dc:creator>
  <cp:lastModifiedBy>ismail - [2010]</cp:lastModifiedBy>
  <cp:revision>39</cp:revision>
  <dcterms:created xsi:type="dcterms:W3CDTF">2019-09-16T15:06:42Z</dcterms:created>
  <dcterms:modified xsi:type="dcterms:W3CDTF">2019-09-23T09:44:39Z</dcterms:modified>
</cp:coreProperties>
</file>